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7" r:id="rId3"/>
    <p:sldId id="258" r:id="rId4"/>
    <p:sldId id="268" r:id="rId5"/>
    <p:sldId id="269" r:id="rId6"/>
    <p:sldId id="270" r:id="rId7"/>
    <p:sldId id="271" r:id="rId8"/>
    <p:sldId id="272" r:id="rId9"/>
    <p:sldId id="273" r:id="rId10"/>
    <p:sldId id="263" r:id="rId11"/>
    <p:sldId id="265" r:id="rId12"/>
    <p:sldId id="259" r:id="rId13"/>
    <p:sldId id="266" r:id="rId14"/>
    <p:sldId id="260" r:id="rId15"/>
    <p:sldId id="261" r:id="rId16"/>
    <p:sldId id="262"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5274" autoAdjust="0"/>
  </p:normalViewPr>
  <p:slideViewPr>
    <p:cSldViewPr snapToGrid="0">
      <p:cViewPr varScale="1">
        <p:scale>
          <a:sx n="40" d="100"/>
          <a:sy n="40" d="100"/>
        </p:scale>
        <p:origin x="48"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2870299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96454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54495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42747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5" name="Footer Placeholder 4"/>
          <p:cNvSpPr>
            <a:spLocks noGrp="1"/>
          </p:cNvSpPr>
          <p:nvPr>
            <p:ph type="ftr" sz="quarter" idx="11"/>
          </p:nvPr>
        </p:nvSpPr>
        <p:spPr/>
        <p:txBody>
          <a:bodyPr/>
          <a:lstStyle/>
          <a:p>
            <a:endParaRPr lang="nb-NO" dirty="0"/>
          </a:p>
        </p:txBody>
      </p:sp>
      <p:sp>
        <p:nvSpPr>
          <p:cNvPr id="6" name="Slide Number Placeholder 5"/>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183349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6" name="Footer Placeholder 5"/>
          <p:cNvSpPr>
            <a:spLocks noGrp="1"/>
          </p:cNvSpPr>
          <p:nvPr>
            <p:ph type="ftr" sz="quarter" idx="11"/>
          </p:nvPr>
        </p:nvSpPr>
        <p:spPr/>
        <p:txBody>
          <a:bodyPr/>
          <a:lstStyle/>
          <a:p>
            <a:endParaRPr lang="nb-NO" dirty="0"/>
          </a:p>
        </p:txBody>
      </p:sp>
      <p:sp>
        <p:nvSpPr>
          <p:cNvPr id="7" name="Slide Number Placeholder 6"/>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269836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8" name="Footer Placeholder 7"/>
          <p:cNvSpPr>
            <a:spLocks noGrp="1"/>
          </p:cNvSpPr>
          <p:nvPr>
            <p:ph type="ftr" sz="quarter" idx="11"/>
          </p:nvPr>
        </p:nvSpPr>
        <p:spPr/>
        <p:txBody>
          <a:bodyPr/>
          <a:lstStyle/>
          <a:p>
            <a:endParaRPr lang="nb-NO" dirty="0"/>
          </a:p>
        </p:txBody>
      </p:sp>
      <p:sp>
        <p:nvSpPr>
          <p:cNvPr id="9" name="Slide Number Placeholder 8"/>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101009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4" name="Footer Placeholder 3"/>
          <p:cNvSpPr>
            <a:spLocks noGrp="1"/>
          </p:cNvSpPr>
          <p:nvPr>
            <p:ph type="ftr" sz="quarter" idx="11"/>
          </p:nvPr>
        </p:nvSpPr>
        <p:spPr/>
        <p:txBody>
          <a:bodyPr/>
          <a:lstStyle/>
          <a:p>
            <a:endParaRPr lang="nb-NO" dirty="0"/>
          </a:p>
        </p:txBody>
      </p:sp>
      <p:sp>
        <p:nvSpPr>
          <p:cNvPr id="5" name="Slide Number Placeholder 4"/>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292334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3" name="Footer Placeholder 2"/>
          <p:cNvSpPr>
            <a:spLocks noGrp="1"/>
          </p:cNvSpPr>
          <p:nvPr>
            <p:ph type="ftr" sz="quarter" idx="11"/>
          </p:nvPr>
        </p:nvSpPr>
        <p:spPr/>
        <p:txBody>
          <a:bodyPr/>
          <a:lstStyle/>
          <a:p>
            <a:endParaRPr lang="nb-NO" dirty="0"/>
          </a:p>
        </p:txBody>
      </p:sp>
      <p:sp>
        <p:nvSpPr>
          <p:cNvPr id="4" name="Slide Number Placeholder 3"/>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328907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6" name="Footer Placeholder 5"/>
          <p:cNvSpPr>
            <a:spLocks noGrp="1"/>
          </p:cNvSpPr>
          <p:nvPr>
            <p:ph type="ftr" sz="quarter" idx="11"/>
          </p:nvPr>
        </p:nvSpPr>
        <p:spPr/>
        <p:txBody>
          <a:bodyPr/>
          <a:lstStyle/>
          <a:p>
            <a:endParaRPr lang="nb-NO" dirty="0"/>
          </a:p>
        </p:txBody>
      </p:sp>
      <p:sp>
        <p:nvSpPr>
          <p:cNvPr id="7" name="Slide Number Placeholder 6"/>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108529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D01DD96-7677-41C5-B075-0B01CE18D648}" type="datetimeFigureOut">
              <a:rPr lang="nb-NO" smtClean="0"/>
              <a:t>13.04.2018</a:t>
            </a:fld>
            <a:endParaRPr lang="nb-NO" dirty="0"/>
          </a:p>
        </p:txBody>
      </p:sp>
      <p:sp>
        <p:nvSpPr>
          <p:cNvPr id="6" name="Footer Placeholder 5"/>
          <p:cNvSpPr>
            <a:spLocks noGrp="1"/>
          </p:cNvSpPr>
          <p:nvPr>
            <p:ph type="ftr" sz="quarter" idx="11"/>
          </p:nvPr>
        </p:nvSpPr>
        <p:spPr/>
        <p:txBody>
          <a:bodyPr/>
          <a:lstStyle/>
          <a:p>
            <a:endParaRPr lang="nb-NO" dirty="0"/>
          </a:p>
        </p:txBody>
      </p:sp>
      <p:sp>
        <p:nvSpPr>
          <p:cNvPr id="7" name="Slide Number Placeholder 6"/>
          <p:cNvSpPr>
            <a:spLocks noGrp="1"/>
          </p:cNvSpPr>
          <p:nvPr>
            <p:ph type="sldNum" sz="quarter" idx="12"/>
          </p:nvPr>
        </p:nvSpPr>
        <p:spPr/>
        <p:txBody>
          <a:bodyPr/>
          <a:lstStyle/>
          <a:p>
            <a:fld id="{4A11DB1F-7454-4051-98B3-9D6C32429F38}" type="slidenum">
              <a:rPr lang="nb-NO" smtClean="0"/>
              <a:t>‹#›</a:t>
            </a:fld>
            <a:endParaRPr lang="nb-NO" dirty="0"/>
          </a:p>
        </p:txBody>
      </p:sp>
    </p:spTree>
    <p:extLst>
      <p:ext uri="{BB962C8B-B14F-4D97-AF65-F5344CB8AC3E}">
        <p14:creationId xmlns:p14="http://schemas.microsoft.com/office/powerpoint/2010/main" val="514717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1DD96-7677-41C5-B075-0B01CE18D648}" type="datetimeFigureOut">
              <a:rPr lang="nb-NO" smtClean="0"/>
              <a:t>13.04.2018</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1DB1F-7454-4051-98B3-9D6C32429F38}" type="slidenum">
              <a:rPr lang="nb-NO" smtClean="0"/>
              <a:t>‹#›</a:t>
            </a:fld>
            <a:endParaRPr lang="nb-NO" dirty="0"/>
          </a:p>
        </p:txBody>
      </p:sp>
    </p:spTree>
    <p:extLst>
      <p:ext uri="{BB962C8B-B14F-4D97-AF65-F5344CB8AC3E}">
        <p14:creationId xmlns:p14="http://schemas.microsoft.com/office/powerpoint/2010/main" val="100919029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D52CE2-EE37-4BA9-BDFE-1344C86A78A0}"/>
              </a:ext>
            </a:extLst>
          </p:cNvPr>
          <p:cNvSpPr>
            <a:spLocks noGrp="1"/>
          </p:cNvSpPr>
          <p:nvPr>
            <p:ph type="ctrTitle"/>
          </p:nvPr>
        </p:nvSpPr>
        <p:spPr>
          <a:xfrm>
            <a:off x="5037992" y="1125415"/>
            <a:ext cx="5630008" cy="2384548"/>
          </a:xfrm>
        </p:spPr>
        <p:txBody>
          <a:bodyPr/>
          <a:lstStyle/>
          <a:p>
            <a:r>
              <a:rPr lang="nb-NO" dirty="0">
                <a:latin typeface="Times New Roman" panose="02020603050405020304" pitchFamily="18" charset="0"/>
                <a:cs typeface="Times New Roman" panose="02020603050405020304" pitchFamily="18" charset="0"/>
              </a:rPr>
              <a:t>Forn Sed Norge</a:t>
            </a:r>
          </a:p>
        </p:txBody>
      </p:sp>
      <p:sp>
        <p:nvSpPr>
          <p:cNvPr id="3" name="Undertittel 2">
            <a:extLst>
              <a:ext uri="{FF2B5EF4-FFF2-40B4-BE49-F238E27FC236}">
                <a16:creationId xmlns:a16="http://schemas.microsoft.com/office/drawing/2014/main" id="{C024060B-E745-434C-BF84-C28AB7D6BF89}"/>
              </a:ext>
            </a:extLst>
          </p:cNvPr>
          <p:cNvSpPr>
            <a:spLocks noGrp="1"/>
          </p:cNvSpPr>
          <p:nvPr>
            <p:ph type="subTitle" idx="1"/>
          </p:nvPr>
        </p:nvSpPr>
        <p:spPr>
          <a:xfrm>
            <a:off x="5037992" y="3602038"/>
            <a:ext cx="5630008" cy="1655762"/>
          </a:xfrm>
        </p:spPr>
        <p:txBody>
          <a:bodyPr/>
          <a:lstStyle/>
          <a:p>
            <a:r>
              <a:rPr lang="nb-NO" dirty="0"/>
              <a:t>(Old </a:t>
            </a:r>
            <a:r>
              <a:rPr lang="en-GB" dirty="0"/>
              <a:t>Ways</a:t>
            </a:r>
            <a:r>
              <a:rPr lang="nb-NO" dirty="0"/>
              <a:t> Norway)</a:t>
            </a:r>
          </a:p>
        </p:txBody>
      </p:sp>
      <p:pic>
        <p:nvPicPr>
          <p:cNvPr id="4" name="Bilde 3">
            <a:extLst>
              <a:ext uri="{FF2B5EF4-FFF2-40B4-BE49-F238E27FC236}">
                <a16:creationId xmlns:a16="http://schemas.microsoft.com/office/drawing/2014/main" id="{9F8F6237-0719-44AA-9F7D-A875DF654E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45142" y="508001"/>
            <a:ext cx="4892849" cy="6150428"/>
          </a:xfrm>
          <a:prstGeom prst="rect">
            <a:avLst/>
          </a:prstGeom>
        </p:spPr>
      </p:pic>
    </p:spTree>
    <p:extLst>
      <p:ext uri="{BB962C8B-B14F-4D97-AF65-F5344CB8AC3E}">
        <p14:creationId xmlns:p14="http://schemas.microsoft.com/office/powerpoint/2010/main" val="392886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809CA6-E07A-4F05-ADAB-68304E6122BE}"/>
              </a:ext>
            </a:extLst>
          </p:cNvPr>
          <p:cNvSpPr>
            <a:spLocks noGrp="1"/>
          </p:cNvSpPr>
          <p:nvPr>
            <p:ph type="title"/>
          </p:nvPr>
        </p:nvSpPr>
        <p:spPr>
          <a:xfrm>
            <a:off x="838200" y="18255"/>
            <a:ext cx="10515600" cy="1325563"/>
          </a:xfrm>
        </p:spPr>
        <p:txBody>
          <a:bodyPr/>
          <a:lstStyle/>
          <a:p>
            <a:r>
              <a:rPr lang="nb-NO" dirty="0" err="1">
                <a:latin typeface="+mn-lt"/>
              </a:rPr>
              <a:t>What</a:t>
            </a:r>
            <a:r>
              <a:rPr lang="nb-NO" dirty="0">
                <a:latin typeface="+mn-lt"/>
              </a:rPr>
              <a:t> do </a:t>
            </a:r>
            <a:r>
              <a:rPr lang="nb-NO" dirty="0" err="1">
                <a:latin typeface="+mn-lt"/>
              </a:rPr>
              <a:t>we</a:t>
            </a:r>
            <a:r>
              <a:rPr lang="nb-NO" dirty="0">
                <a:latin typeface="+mn-lt"/>
              </a:rPr>
              <a:t> </a:t>
            </a:r>
            <a:r>
              <a:rPr lang="nb-NO" dirty="0" err="1">
                <a:latin typeface="+mn-lt"/>
              </a:rPr>
              <a:t>believe</a:t>
            </a:r>
            <a:r>
              <a:rPr lang="nb-NO" dirty="0">
                <a:latin typeface="+mn-lt"/>
              </a:rPr>
              <a:t> in?</a:t>
            </a:r>
            <a:endParaRPr lang="en-GB" dirty="0">
              <a:latin typeface="+mn-lt"/>
            </a:endParaRPr>
          </a:p>
        </p:txBody>
      </p:sp>
      <p:sp>
        <p:nvSpPr>
          <p:cNvPr id="3" name="Plassholder for innhold 2">
            <a:extLst>
              <a:ext uri="{FF2B5EF4-FFF2-40B4-BE49-F238E27FC236}">
                <a16:creationId xmlns:a16="http://schemas.microsoft.com/office/drawing/2014/main" id="{289432B2-0099-4D64-A72D-FB54E0A02E20}"/>
              </a:ext>
            </a:extLst>
          </p:cNvPr>
          <p:cNvSpPr>
            <a:spLocks noGrp="1"/>
          </p:cNvSpPr>
          <p:nvPr>
            <p:ph idx="1"/>
          </p:nvPr>
        </p:nvSpPr>
        <p:spPr>
          <a:xfrm>
            <a:off x="838200" y="1069486"/>
            <a:ext cx="10515600" cy="5322521"/>
          </a:xfrm>
        </p:spPr>
        <p:txBody>
          <a:bodyPr>
            <a:normAutofit/>
          </a:bodyPr>
          <a:lstStyle/>
          <a:p>
            <a:r>
              <a:rPr lang="en-GB" dirty="0"/>
              <a:t>Our members practice their own religion as they find suiting for themselves, as long as it is not forbidden by Norwegian law.</a:t>
            </a:r>
          </a:p>
          <a:p>
            <a:r>
              <a:rPr lang="en-GB" dirty="0"/>
              <a:t>We recognise all gods and spirits within Norse mythology, for example: </a:t>
            </a:r>
          </a:p>
          <a:p>
            <a:pPr lvl="1"/>
            <a:r>
              <a:rPr lang="en-GB" dirty="0" err="1"/>
              <a:t>Æser</a:t>
            </a:r>
            <a:r>
              <a:rPr lang="en-GB" dirty="0"/>
              <a:t>, </a:t>
            </a:r>
            <a:r>
              <a:rPr lang="en-GB" dirty="0" err="1"/>
              <a:t>diser</a:t>
            </a:r>
            <a:r>
              <a:rPr lang="en-GB" dirty="0"/>
              <a:t>, </a:t>
            </a:r>
            <a:r>
              <a:rPr lang="en-GB" dirty="0" err="1"/>
              <a:t>vaner</a:t>
            </a:r>
            <a:r>
              <a:rPr lang="en-GB" dirty="0"/>
              <a:t>, </a:t>
            </a:r>
            <a:r>
              <a:rPr lang="en-GB" dirty="0" err="1"/>
              <a:t>jotner</a:t>
            </a:r>
            <a:r>
              <a:rPr lang="en-GB" dirty="0"/>
              <a:t> (Viking gods and goddesses)</a:t>
            </a:r>
          </a:p>
          <a:p>
            <a:pPr lvl="1"/>
            <a:r>
              <a:rPr lang="en-GB" dirty="0"/>
              <a:t>elf’s, dwarfs, trolls, </a:t>
            </a:r>
            <a:r>
              <a:rPr lang="en-GB" dirty="0" err="1"/>
              <a:t>nisser</a:t>
            </a:r>
            <a:r>
              <a:rPr lang="en-GB" dirty="0"/>
              <a:t>, </a:t>
            </a:r>
            <a:r>
              <a:rPr lang="en-GB" dirty="0" err="1"/>
              <a:t>huldra</a:t>
            </a:r>
            <a:r>
              <a:rPr lang="en-GB" dirty="0"/>
              <a:t> and other beings in nature</a:t>
            </a:r>
          </a:p>
          <a:p>
            <a:pPr lvl="1"/>
            <a:r>
              <a:rPr lang="en-GB" dirty="0"/>
              <a:t>Sun, moon</a:t>
            </a:r>
          </a:p>
          <a:p>
            <a:pPr lvl="1"/>
            <a:r>
              <a:rPr lang="en-GB" dirty="0"/>
              <a:t>Ancestors, </a:t>
            </a:r>
            <a:r>
              <a:rPr lang="en-GB" dirty="0" err="1"/>
              <a:t>fylgja</a:t>
            </a:r>
            <a:r>
              <a:rPr lang="en-GB" dirty="0"/>
              <a:t> (spirits following and helping individual people)</a:t>
            </a:r>
          </a:p>
          <a:p>
            <a:endParaRPr lang="en-GB" dirty="0"/>
          </a:p>
        </p:txBody>
      </p:sp>
      <p:pic>
        <p:nvPicPr>
          <p:cNvPr id="8" name="Bilde 7">
            <a:extLst>
              <a:ext uri="{FF2B5EF4-FFF2-40B4-BE49-F238E27FC236}">
                <a16:creationId xmlns:a16="http://schemas.microsoft.com/office/drawing/2014/main" id="{204F49E4-D178-4FA8-B19E-6A413F56214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59088" y="4126989"/>
            <a:ext cx="2660909" cy="3176022"/>
          </a:xfrm>
          <a:prstGeom prst="rect">
            <a:avLst/>
          </a:prstGeom>
        </p:spPr>
      </p:pic>
      <p:pic>
        <p:nvPicPr>
          <p:cNvPr id="7" name="Bilde 6">
            <a:extLst>
              <a:ext uri="{FF2B5EF4-FFF2-40B4-BE49-F238E27FC236}">
                <a16:creationId xmlns:a16="http://schemas.microsoft.com/office/drawing/2014/main" id="{3C844455-712F-4967-B064-5158AACD22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5996704" y="4433160"/>
            <a:ext cx="2550602" cy="2240201"/>
          </a:xfrm>
          <a:prstGeom prst="rect">
            <a:avLst/>
          </a:prstGeom>
        </p:spPr>
      </p:pic>
    </p:spTree>
    <p:extLst>
      <p:ext uri="{BB962C8B-B14F-4D97-AF65-F5344CB8AC3E}">
        <p14:creationId xmlns:p14="http://schemas.microsoft.com/office/powerpoint/2010/main" val="112833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E03C305-3323-40D3-9FE1-0CEB404E0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403" y="3200710"/>
            <a:ext cx="1962424" cy="3029373"/>
          </a:xfrm>
          <a:prstGeom prst="rect">
            <a:avLst/>
          </a:prstGeom>
        </p:spPr>
      </p:pic>
      <p:pic>
        <p:nvPicPr>
          <p:cNvPr id="5" name="Bilde 4">
            <a:extLst>
              <a:ext uri="{FF2B5EF4-FFF2-40B4-BE49-F238E27FC236}">
                <a16:creationId xmlns:a16="http://schemas.microsoft.com/office/drawing/2014/main" id="{03EBDA0E-3E94-45A6-8A27-A12314F8F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41" y="165587"/>
            <a:ext cx="4514850" cy="2781300"/>
          </a:xfrm>
          <a:prstGeom prst="rect">
            <a:avLst/>
          </a:prstGeom>
        </p:spPr>
      </p:pic>
      <p:pic>
        <p:nvPicPr>
          <p:cNvPr id="7" name="Bilde 6">
            <a:extLst>
              <a:ext uri="{FF2B5EF4-FFF2-40B4-BE49-F238E27FC236}">
                <a16:creationId xmlns:a16="http://schemas.microsoft.com/office/drawing/2014/main" id="{98FD42C9-2A9B-40F5-B2AE-D5914667F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04" y="3429000"/>
            <a:ext cx="2105392" cy="2862629"/>
          </a:xfrm>
          <a:prstGeom prst="rect">
            <a:avLst/>
          </a:prstGeom>
        </p:spPr>
      </p:pic>
      <p:pic>
        <p:nvPicPr>
          <p:cNvPr id="9" name="Bilde 8">
            <a:extLst>
              <a:ext uri="{FF2B5EF4-FFF2-40B4-BE49-F238E27FC236}">
                <a16:creationId xmlns:a16="http://schemas.microsoft.com/office/drawing/2014/main" id="{42E49D59-77B7-4249-B488-1C8E56C1D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1339" y="338503"/>
            <a:ext cx="2236909" cy="2435469"/>
          </a:xfrm>
          <a:prstGeom prst="rect">
            <a:avLst/>
          </a:prstGeom>
        </p:spPr>
      </p:pic>
      <p:pic>
        <p:nvPicPr>
          <p:cNvPr id="11" name="Bilde 10">
            <a:extLst>
              <a:ext uri="{FF2B5EF4-FFF2-40B4-BE49-F238E27FC236}">
                <a16:creationId xmlns:a16="http://schemas.microsoft.com/office/drawing/2014/main" id="{B9589907-84AB-464D-8E91-93843A579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078" y="3367454"/>
            <a:ext cx="2908789" cy="2862629"/>
          </a:xfrm>
          <a:prstGeom prst="rect">
            <a:avLst/>
          </a:prstGeom>
        </p:spPr>
      </p:pic>
      <p:pic>
        <p:nvPicPr>
          <p:cNvPr id="15" name="Bilde 14">
            <a:extLst>
              <a:ext uri="{FF2B5EF4-FFF2-40B4-BE49-F238E27FC236}">
                <a16:creationId xmlns:a16="http://schemas.microsoft.com/office/drawing/2014/main" id="{AB0989BB-9323-4D7A-9422-5CEF8E85FA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8596" y="404812"/>
            <a:ext cx="3552825" cy="6048375"/>
          </a:xfrm>
          <a:prstGeom prst="rect">
            <a:avLst/>
          </a:prstGeom>
        </p:spPr>
      </p:pic>
    </p:spTree>
    <p:extLst>
      <p:ext uri="{BB962C8B-B14F-4D97-AF65-F5344CB8AC3E}">
        <p14:creationId xmlns:p14="http://schemas.microsoft.com/office/powerpoint/2010/main" val="419903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4C367F-B1AC-4FCF-AA34-00B77EE8F19E}"/>
              </a:ext>
            </a:extLst>
          </p:cNvPr>
          <p:cNvSpPr>
            <a:spLocks noGrp="1"/>
          </p:cNvSpPr>
          <p:nvPr>
            <p:ph type="title"/>
          </p:nvPr>
        </p:nvSpPr>
        <p:spPr>
          <a:xfrm>
            <a:off x="838200" y="365125"/>
            <a:ext cx="10515600" cy="1120775"/>
          </a:xfrm>
        </p:spPr>
        <p:txBody>
          <a:bodyPr>
            <a:normAutofit/>
          </a:bodyPr>
          <a:lstStyle/>
          <a:p>
            <a:r>
              <a:rPr lang="en-GB" dirty="0">
                <a:latin typeface="+mn-lt"/>
              </a:rPr>
              <a:t>What do we offer our members?</a:t>
            </a:r>
          </a:p>
        </p:txBody>
      </p:sp>
      <p:sp>
        <p:nvSpPr>
          <p:cNvPr id="3" name="Plassholder for innhold 2">
            <a:extLst>
              <a:ext uri="{FF2B5EF4-FFF2-40B4-BE49-F238E27FC236}">
                <a16:creationId xmlns:a16="http://schemas.microsoft.com/office/drawing/2014/main" id="{68A12B7A-AE3B-4097-B1EE-2BEF106ECA0C}"/>
              </a:ext>
            </a:extLst>
          </p:cNvPr>
          <p:cNvSpPr>
            <a:spLocks noGrp="1"/>
          </p:cNvSpPr>
          <p:nvPr>
            <p:ph idx="1"/>
          </p:nvPr>
        </p:nvSpPr>
        <p:spPr>
          <a:xfrm>
            <a:off x="838200" y="1802423"/>
            <a:ext cx="10515600" cy="4374540"/>
          </a:xfrm>
        </p:spPr>
        <p:txBody>
          <a:bodyPr>
            <a:normAutofit/>
          </a:bodyPr>
          <a:lstStyle/>
          <a:p>
            <a:r>
              <a:rPr lang="en-GB" dirty="0"/>
              <a:t>The leader of the board can perform legal weddings. </a:t>
            </a:r>
          </a:p>
          <a:p>
            <a:r>
              <a:rPr lang="en-GB" dirty="0"/>
              <a:t>We offer a ceremony to name children, and to bring them in to their family line.</a:t>
            </a:r>
          </a:p>
          <a:p>
            <a:r>
              <a:rPr lang="en-GB" dirty="0"/>
              <a:t>We have also made a new ritual for youths to transition into adulthood, as an alternative to the Christian confirmation. </a:t>
            </a:r>
          </a:p>
          <a:p>
            <a:r>
              <a:rPr lang="en-GB" dirty="0"/>
              <a:t>We are developing a ritual for funerals.</a:t>
            </a:r>
          </a:p>
          <a:p>
            <a:r>
              <a:rPr lang="en-GB" dirty="0"/>
              <a:t>We`ve had some social meetings </a:t>
            </a:r>
          </a:p>
          <a:p>
            <a:r>
              <a:rPr lang="en-GB" dirty="0"/>
              <a:t>We publish our members magazine, Ni Heimer.</a:t>
            </a:r>
          </a:p>
          <a:p>
            <a:pPr marL="0" indent="0">
              <a:buNone/>
            </a:pPr>
            <a:endParaRPr lang="en-GB" dirty="0"/>
          </a:p>
        </p:txBody>
      </p:sp>
      <p:pic>
        <p:nvPicPr>
          <p:cNvPr id="5" name="Bilde 4">
            <a:extLst>
              <a:ext uri="{FF2B5EF4-FFF2-40B4-BE49-F238E27FC236}">
                <a16:creationId xmlns:a16="http://schemas.microsoft.com/office/drawing/2014/main" id="{65A5CC10-37F5-4040-BA97-790960433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684" y="3429000"/>
            <a:ext cx="2250031" cy="3745523"/>
          </a:xfrm>
          <a:prstGeom prst="rect">
            <a:avLst/>
          </a:prstGeom>
        </p:spPr>
      </p:pic>
    </p:spTree>
    <p:extLst>
      <p:ext uri="{BB962C8B-B14F-4D97-AF65-F5344CB8AC3E}">
        <p14:creationId xmlns:p14="http://schemas.microsoft.com/office/powerpoint/2010/main" val="211627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9A6CB74-9761-47A1-AB99-ED1C76E9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607" y="0"/>
            <a:ext cx="513872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4451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C5082E-8272-4C6E-94F6-7643577C8863}"/>
              </a:ext>
            </a:extLst>
          </p:cNvPr>
          <p:cNvSpPr>
            <a:spLocks noGrp="1"/>
          </p:cNvSpPr>
          <p:nvPr>
            <p:ph type="title"/>
          </p:nvPr>
        </p:nvSpPr>
        <p:spPr>
          <a:xfrm flipV="1">
            <a:off x="838200" y="319406"/>
            <a:ext cx="10515600" cy="45719"/>
          </a:xfrm>
        </p:spPr>
        <p:txBody>
          <a:bodyPr>
            <a:normAutofit fontScale="90000"/>
          </a:bodyPr>
          <a:lstStyle/>
          <a:p>
            <a:r>
              <a:rPr lang="nb-NO" dirty="0"/>
              <a:t> </a:t>
            </a:r>
            <a:endParaRPr lang="en-GB" dirty="0"/>
          </a:p>
        </p:txBody>
      </p:sp>
      <p:sp>
        <p:nvSpPr>
          <p:cNvPr id="3" name="Plassholder for innhold 2">
            <a:extLst>
              <a:ext uri="{FF2B5EF4-FFF2-40B4-BE49-F238E27FC236}">
                <a16:creationId xmlns:a16="http://schemas.microsoft.com/office/drawing/2014/main" id="{24BFADE7-4912-4974-AE99-6BCDE3DF8A1F}"/>
              </a:ext>
            </a:extLst>
          </p:cNvPr>
          <p:cNvSpPr>
            <a:spLocks noGrp="1"/>
          </p:cNvSpPr>
          <p:nvPr>
            <p:ph idx="1"/>
          </p:nvPr>
        </p:nvSpPr>
        <p:spPr>
          <a:xfrm>
            <a:off x="838200" y="509954"/>
            <a:ext cx="6081346" cy="6028639"/>
          </a:xfrm>
        </p:spPr>
        <p:txBody>
          <a:bodyPr>
            <a:normAutofit/>
          </a:bodyPr>
          <a:lstStyle/>
          <a:p>
            <a:r>
              <a:rPr lang="nb-NO" dirty="0" err="1"/>
              <a:t>We</a:t>
            </a:r>
            <a:r>
              <a:rPr lang="nb-NO" dirty="0"/>
              <a:t> have </a:t>
            </a:r>
            <a:r>
              <a:rPr lang="nb-NO" dirty="0" err="1"/>
              <a:t>four</a:t>
            </a:r>
            <a:r>
              <a:rPr lang="nb-NO" dirty="0"/>
              <a:t> blots (</a:t>
            </a:r>
            <a:r>
              <a:rPr lang="nb-NO" dirty="0" err="1"/>
              <a:t>offerings</a:t>
            </a:r>
            <a:r>
              <a:rPr lang="nb-NO" dirty="0"/>
              <a:t>) </a:t>
            </a:r>
            <a:r>
              <a:rPr lang="nb-NO" dirty="0" err="1"/>
              <a:t>every</a:t>
            </a:r>
            <a:r>
              <a:rPr lang="nb-NO" dirty="0"/>
              <a:t> </a:t>
            </a:r>
            <a:r>
              <a:rPr lang="nb-NO" dirty="0" err="1"/>
              <a:t>year</a:t>
            </a:r>
            <a:r>
              <a:rPr lang="nb-NO" dirty="0"/>
              <a:t>, </a:t>
            </a:r>
            <a:r>
              <a:rPr lang="nb-NO" dirty="0" err="1"/>
              <a:t>one</a:t>
            </a:r>
            <a:r>
              <a:rPr lang="nb-NO" dirty="0"/>
              <a:t> for </a:t>
            </a:r>
            <a:r>
              <a:rPr lang="nb-NO" dirty="0" err="1"/>
              <a:t>each</a:t>
            </a:r>
            <a:r>
              <a:rPr lang="nb-NO" dirty="0"/>
              <a:t> </a:t>
            </a:r>
            <a:r>
              <a:rPr lang="nb-NO" dirty="0" err="1"/>
              <a:t>season</a:t>
            </a:r>
            <a:r>
              <a:rPr lang="nb-NO" dirty="0"/>
              <a:t>. In </a:t>
            </a:r>
            <a:r>
              <a:rPr lang="nb-NO" dirty="0" err="1"/>
              <a:t>the</a:t>
            </a:r>
            <a:r>
              <a:rPr lang="nb-NO" dirty="0"/>
              <a:t> summer </a:t>
            </a:r>
            <a:r>
              <a:rPr lang="nb-NO" dirty="0" err="1"/>
              <a:t>we</a:t>
            </a:r>
            <a:r>
              <a:rPr lang="nb-NO" dirty="0"/>
              <a:t> </a:t>
            </a:r>
            <a:r>
              <a:rPr lang="nb-NO" dirty="0" err="1"/>
              <a:t>try</a:t>
            </a:r>
            <a:r>
              <a:rPr lang="nb-NO" dirty="0"/>
              <a:t> to make it a </a:t>
            </a:r>
            <a:r>
              <a:rPr lang="nb-NO" dirty="0" err="1"/>
              <a:t>whole</a:t>
            </a:r>
            <a:r>
              <a:rPr lang="nb-NO" dirty="0"/>
              <a:t> weekend </a:t>
            </a:r>
            <a:r>
              <a:rPr lang="nb-NO" dirty="0" err="1"/>
              <a:t>with</a:t>
            </a:r>
            <a:r>
              <a:rPr lang="nb-NO" dirty="0"/>
              <a:t> </a:t>
            </a:r>
            <a:r>
              <a:rPr lang="en-GB" dirty="0"/>
              <a:t>some choruses, music and good food. But the length of Norway causes a big challenge. Our country is long and full of high mountains and deep fjords. The longest part is 1 692 kilometres by air. If you want to travel that distance without leaving Norway, it`ll take one day and a half without stops. Although Google maps won`t even suggest that route. Here you see Norway compared to the east of USA</a:t>
            </a:r>
            <a:endParaRPr lang="nb-NO" dirty="0"/>
          </a:p>
        </p:txBody>
      </p:sp>
      <p:pic>
        <p:nvPicPr>
          <p:cNvPr id="5" name="Bilde 4">
            <a:extLst>
              <a:ext uri="{FF2B5EF4-FFF2-40B4-BE49-F238E27FC236}">
                <a16:creationId xmlns:a16="http://schemas.microsoft.com/office/drawing/2014/main" id="{9D5CF46D-E522-49A2-93E4-6EACDB27A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820" y="668215"/>
            <a:ext cx="4215179" cy="5292970"/>
          </a:xfrm>
          <a:prstGeom prst="rect">
            <a:avLst/>
          </a:prstGeom>
        </p:spPr>
      </p:pic>
    </p:spTree>
    <p:extLst>
      <p:ext uri="{BB962C8B-B14F-4D97-AF65-F5344CB8AC3E}">
        <p14:creationId xmlns:p14="http://schemas.microsoft.com/office/powerpoint/2010/main" val="915701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ADD841-B31C-4367-9E68-8302B520AEB0}"/>
              </a:ext>
            </a:extLst>
          </p:cNvPr>
          <p:cNvSpPr>
            <a:spLocks noGrp="1"/>
          </p:cNvSpPr>
          <p:nvPr>
            <p:ph type="title"/>
          </p:nvPr>
        </p:nvSpPr>
        <p:spPr>
          <a:xfrm>
            <a:off x="838200" y="365126"/>
            <a:ext cx="10515600" cy="874590"/>
          </a:xfrm>
        </p:spPr>
        <p:txBody>
          <a:bodyPr/>
          <a:lstStyle/>
          <a:p>
            <a:r>
              <a:rPr lang="en-GB" dirty="0">
                <a:latin typeface="+mn-lt"/>
              </a:rPr>
              <a:t>Our (other) challenges</a:t>
            </a:r>
          </a:p>
        </p:txBody>
      </p:sp>
      <p:sp>
        <p:nvSpPr>
          <p:cNvPr id="3" name="Plassholder for innhold 2">
            <a:extLst>
              <a:ext uri="{FF2B5EF4-FFF2-40B4-BE49-F238E27FC236}">
                <a16:creationId xmlns:a16="http://schemas.microsoft.com/office/drawing/2014/main" id="{A1F5F1D0-DDF7-4F39-842C-567A8377B597}"/>
              </a:ext>
            </a:extLst>
          </p:cNvPr>
          <p:cNvSpPr>
            <a:spLocks noGrp="1"/>
          </p:cNvSpPr>
          <p:nvPr>
            <p:ph idx="1"/>
          </p:nvPr>
        </p:nvSpPr>
        <p:spPr>
          <a:xfrm>
            <a:off x="838200" y="1239716"/>
            <a:ext cx="10515600" cy="5380892"/>
          </a:xfrm>
        </p:spPr>
        <p:txBody>
          <a:bodyPr>
            <a:normAutofit/>
          </a:bodyPr>
          <a:lstStyle/>
          <a:p>
            <a:r>
              <a:rPr lang="en-GB" dirty="0"/>
              <a:t>We are 124 members, out of these there are 110 approved ones. This means that 14 of our members is also member of some other organisation or lives abroad. Every year the church double registrates 10 % of our members without their knowledge.</a:t>
            </a:r>
          </a:p>
          <a:p>
            <a:r>
              <a:rPr lang="en-GB" dirty="0"/>
              <a:t>The state itself also tries to counteract small religious organisations like us. A proposition to deny every such organisation under 500 members (and for members below 15 years of age) financial support was stated last year. Just weeks ago they decided to wait until next year to vote on it</a:t>
            </a:r>
            <a:r>
              <a:rPr lang="en-GB"/>
              <a:t>. </a:t>
            </a:r>
            <a:endParaRPr lang="en-GB" dirty="0"/>
          </a:p>
          <a:p>
            <a:r>
              <a:rPr lang="en-GB" dirty="0"/>
              <a:t>Racism and the misuse of Norse symbols by far right extremists can make it hard to be an open follower of the old faith.</a:t>
            </a:r>
          </a:p>
        </p:txBody>
      </p:sp>
    </p:spTree>
    <p:extLst>
      <p:ext uri="{BB962C8B-B14F-4D97-AF65-F5344CB8AC3E}">
        <p14:creationId xmlns:p14="http://schemas.microsoft.com/office/powerpoint/2010/main" val="1382712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1EF6B9-DD6F-4AA0-9E54-280F7F7A9A5E}"/>
              </a:ext>
            </a:extLst>
          </p:cNvPr>
          <p:cNvSpPr>
            <a:spLocks noGrp="1"/>
          </p:cNvSpPr>
          <p:nvPr>
            <p:ph type="title"/>
          </p:nvPr>
        </p:nvSpPr>
        <p:spPr>
          <a:xfrm>
            <a:off x="838200" y="365126"/>
            <a:ext cx="10515600" cy="584444"/>
          </a:xfrm>
        </p:spPr>
        <p:txBody>
          <a:bodyPr>
            <a:normAutofit fontScale="90000"/>
          </a:bodyPr>
          <a:lstStyle/>
          <a:p>
            <a:r>
              <a:rPr lang="nb-NO" dirty="0" err="1">
                <a:latin typeface="+mn-lt"/>
              </a:rPr>
              <a:t>What`s</a:t>
            </a:r>
            <a:r>
              <a:rPr lang="nb-NO" dirty="0">
                <a:latin typeface="+mn-lt"/>
              </a:rPr>
              <a:t> </a:t>
            </a:r>
            <a:r>
              <a:rPr lang="nb-NO" dirty="0" err="1">
                <a:latin typeface="+mn-lt"/>
              </a:rPr>
              <a:t>new</a:t>
            </a:r>
            <a:r>
              <a:rPr lang="nb-NO" dirty="0">
                <a:latin typeface="+mn-lt"/>
              </a:rPr>
              <a:t>?</a:t>
            </a:r>
            <a:endParaRPr lang="en-GB" dirty="0">
              <a:latin typeface="+mn-lt"/>
            </a:endParaRPr>
          </a:p>
        </p:txBody>
      </p:sp>
      <p:sp>
        <p:nvSpPr>
          <p:cNvPr id="3" name="Plassholder for innhold 2">
            <a:extLst>
              <a:ext uri="{FF2B5EF4-FFF2-40B4-BE49-F238E27FC236}">
                <a16:creationId xmlns:a16="http://schemas.microsoft.com/office/drawing/2014/main" id="{6C6DF574-13EA-48C5-8CA3-47808A0518C7}"/>
              </a:ext>
            </a:extLst>
          </p:cNvPr>
          <p:cNvSpPr>
            <a:spLocks noGrp="1"/>
          </p:cNvSpPr>
          <p:nvPr>
            <p:ph idx="1"/>
          </p:nvPr>
        </p:nvSpPr>
        <p:spPr>
          <a:xfrm>
            <a:off x="838200" y="1063868"/>
            <a:ext cx="8112369" cy="5108331"/>
          </a:xfrm>
        </p:spPr>
        <p:txBody>
          <a:bodyPr/>
          <a:lstStyle/>
          <a:p>
            <a:r>
              <a:rPr lang="en-GB" dirty="0"/>
              <a:t>We have a new statue of our goddess Frigg.</a:t>
            </a:r>
          </a:p>
          <a:p>
            <a:r>
              <a:rPr lang="en-GB" dirty="0"/>
              <a:t>Some of us have been on a TV show about religion on the national tv channel.</a:t>
            </a:r>
          </a:p>
          <a:p>
            <a:r>
              <a:rPr lang="en-GB" dirty="0"/>
              <a:t>As said, we have a new youth ritual, and a funeral ritual on the way. </a:t>
            </a:r>
          </a:p>
          <a:p>
            <a:r>
              <a:rPr lang="nb-NO" dirty="0"/>
              <a:t>W</a:t>
            </a:r>
            <a:r>
              <a:rPr lang="en-GB" dirty="0"/>
              <a:t>e got a new webpage, https://www.forn-sed.no/</a:t>
            </a:r>
          </a:p>
          <a:p>
            <a:pPr marL="0" indent="0">
              <a:buNone/>
            </a:pPr>
            <a:endParaRPr lang="en-GB" dirty="0"/>
          </a:p>
        </p:txBody>
      </p:sp>
      <p:pic>
        <p:nvPicPr>
          <p:cNvPr id="7" name="Bilde 6">
            <a:extLst>
              <a:ext uri="{FF2B5EF4-FFF2-40B4-BE49-F238E27FC236}">
                <a16:creationId xmlns:a16="http://schemas.microsoft.com/office/drawing/2014/main" id="{5385CEB9-80C4-490D-B6D6-6315C7C8D3B8}"/>
              </a:ext>
            </a:extLst>
          </p:cNvPr>
          <p:cNvPicPr>
            <a:picLocks noChangeAspect="1"/>
          </p:cNvPicPr>
          <p:nvPr/>
        </p:nvPicPr>
        <p:blipFill rotWithShape="1">
          <a:blip r:embed="rId2">
            <a:extLst>
              <a:ext uri="{28A0092B-C50C-407E-A947-70E740481C1C}">
                <a14:useLocalDpi xmlns:a14="http://schemas.microsoft.com/office/drawing/2010/main" val="0"/>
              </a:ext>
            </a:extLst>
          </a:blip>
          <a:srcRect l="22958" t="9091" r="24664" b="1058"/>
          <a:stretch/>
        </p:blipFill>
        <p:spPr>
          <a:xfrm>
            <a:off x="8765931" y="835268"/>
            <a:ext cx="3332284" cy="5657605"/>
          </a:xfrm>
          <a:prstGeom prst="rect">
            <a:avLst/>
          </a:prstGeom>
        </p:spPr>
      </p:pic>
    </p:spTree>
    <p:extLst>
      <p:ext uri="{BB962C8B-B14F-4D97-AF65-F5344CB8AC3E}">
        <p14:creationId xmlns:p14="http://schemas.microsoft.com/office/powerpoint/2010/main" val="339097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9DE8C1D-03F3-468D-AA2B-67F4F3536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977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06E7EC-25F6-430D-8818-1E91D4486D5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About</a:t>
            </a:r>
            <a:r>
              <a:rPr lang="nb-NO" dirty="0">
                <a:latin typeface="Arial" panose="020B0604020202020204" pitchFamily="34" charset="0"/>
                <a:cs typeface="Arial" panose="020B0604020202020204" pitchFamily="34" charset="0"/>
              </a:rPr>
              <a:t> Forn Sed Norge</a:t>
            </a:r>
          </a:p>
        </p:txBody>
      </p:sp>
      <p:sp>
        <p:nvSpPr>
          <p:cNvPr id="3" name="Plassholder for innhold 2">
            <a:extLst>
              <a:ext uri="{FF2B5EF4-FFF2-40B4-BE49-F238E27FC236}">
                <a16:creationId xmlns:a16="http://schemas.microsoft.com/office/drawing/2014/main" id="{21345A92-5816-4406-97CB-B285F238C432}"/>
              </a:ext>
            </a:extLst>
          </p:cNvPr>
          <p:cNvSpPr>
            <a:spLocks noGrp="1"/>
          </p:cNvSpPr>
          <p:nvPr>
            <p:ph idx="1"/>
          </p:nvPr>
        </p:nvSpPr>
        <p:spPr/>
        <p:txBody>
          <a:bodyPr/>
          <a:lstStyle/>
          <a:p>
            <a:r>
              <a:rPr lang="en-GB" dirty="0"/>
              <a:t>FSN started in 1998, and got its government approval in 1999. We`re twenty years this year!</a:t>
            </a:r>
          </a:p>
          <a:p>
            <a:r>
              <a:rPr lang="en-GB" dirty="0"/>
              <a:t>We were first called </a:t>
            </a:r>
            <a:r>
              <a:rPr lang="en-GB" dirty="0" err="1"/>
              <a:t>Foreningen</a:t>
            </a:r>
            <a:r>
              <a:rPr lang="en-GB" dirty="0"/>
              <a:t> </a:t>
            </a:r>
            <a:r>
              <a:rPr lang="en-GB" dirty="0" err="1"/>
              <a:t>Forn</a:t>
            </a:r>
            <a:r>
              <a:rPr lang="en-GB" dirty="0"/>
              <a:t> </a:t>
            </a:r>
            <a:r>
              <a:rPr lang="en-GB" dirty="0" err="1"/>
              <a:t>Sed</a:t>
            </a:r>
            <a:r>
              <a:rPr lang="en-GB" dirty="0"/>
              <a:t> (The association </a:t>
            </a:r>
            <a:r>
              <a:rPr lang="en-GB" dirty="0" err="1"/>
              <a:t>Forn</a:t>
            </a:r>
            <a:r>
              <a:rPr lang="en-GB" dirty="0"/>
              <a:t> </a:t>
            </a:r>
            <a:r>
              <a:rPr lang="en-GB" dirty="0" err="1"/>
              <a:t>Sed</a:t>
            </a:r>
            <a:r>
              <a:rPr lang="en-GB" dirty="0"/>
              <a:t>), but changed this some years ago. We also got a new logo after a contest between our members. </a:t>
            </a:r>
          </a:p>
        </p:txBody>
      </p:sp>
      <p:pic>
        <p:nvPicPr>
          <p:cNvPr id="5" name="Bilde 4">
            <a:extLst>
              <a:ext uri="{FF2B5EF4-FFF2-40B4-BE49-F238E27FC236}">
                <a16:creationId xmlns:a16="http://schemas.microsoft.com/office/drawing/2014/main" id="{38CD93D0-95B1-4606-8B91-BAC134427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895" y="4378055"/>
            <a:ext cx="1981477" cy="1933845"/>
          </a:xfrm>
          <a:prstGeom prst="rect">
            <a:avLst/>
          </a:prstGeom>
        </p:spPr>
      </p:pic>
      <p:pic>
        <p:nvPicPr>
          <p:cNvPr id="6" name="Bilde 5">
            <a:extLst>
              <a:ext uri="{FF2B5EF4-FFF2-40B4-BE49-F238E27FC236}">
                <a16:creationId xmlns:a16="http://schemas.microsoft.com/office/drawing/2014/main" id="{08149D73-FB14-4310-A636-0006BE0D45C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29482" y="3643006"/>
            <a:ext cx="3214087" cy="3214994"/>
          </a:xfrm>
          <a:prstGeom prst="rect">
            <a:avLst/>
          </a:prstGeom>
        </p:spPr>
      </p:pic>
    </p:spTree>
    <p:extLst>
      <p:ext uri="{BB962C8B-B14F-4D97-AF65-F5344CB8AC3E}">
        <p14:creationId xmlns:p14="http://schemas.microsoft.com/office/powerpoint/2010/main" val="166675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5ED57F-65FA-455A-88DF-D286B342006E}"/>
              </a:ext>
            </a:extLst>
          </p:cNvPr>
          <p:cNvSpPr>
            <a:spLocks noGrp="1"/>
          </p:cNvSpPr>
          <p:nvPr>
            <p:ph type="title"/>
          </p:nvPr>
        </p:nvSpPr>
        <p:spPr>
          <a:xfrm>
            <a:off x="838200" y="365125"/>
            <a:ext cx="10515600" cy="45719"/>
          </a:xfrm>
        </p:spPr>
        <p:txBody>
          <a:bodyPr>
            <a:normAutofit fontScale="90000"/>
          </a:bodyPr>
          <a:lstStyle/>
          <a:p>
            <a:r>
              <a:rPr lang="nb-NO" dirty="0"/>
              <a:t> </a:t>
            </a:r>
            <a:endParaRPr lang="en-GB" dirty="0"/>
          </a:p>
        </p:txBody>
      </p:sp>
      <p:sp>
        <p:nvSpPr>
          <p:cNvPr id="3" name="Plassholder for innhold 2">
            <a:extLst>
              <a:ext uri="{FF2B5EF4-FFF2-40B4-BE49-F238E27FC236}">
                <a16:creationId xmlns:a16="http://schemas.microsoft.com/office/drawing/2014/main" id="{6E87033A-47F2-497A-B8CC-72EA07DEB4ED}"/>
              </a:ext>
            </a:extLst>
          </p:cNvPr>
          <p:cNvSpPr>
            <a:spLocks noGrp="1"/>
          </p:cNvSpPr>
          <p:nvPr>
            <p:ph idx="1"/>
          </p:nvPr>
        </p:nvSpPr>
        <p:spPr>
          <a:xfrm>
            <a:off x="838200" y="553915"/>
            <a:ext cx="10515600" cy="5623048"/>
          </a:xfrm>
        </p:spPr>
        <p:txBody>
          <a:bodyPr>
            <a:normAutofit lnSpcReduction="10000"/>
          </a:bodyPr>
          <a:lstStyle/>
          <a:p>
            <a:r>
              <a:rPr lang="en-GB" dirty="0"/>
              <a:t>The purpose of the association is: </a:t>
            </a:r>
          </a:p>
          <a:p>
            <a:pPr lvl="1"/>
            <a:r>
              <a:rPr lang="en-GB" dirty="0"/>
              <a:t>To act as a contact network for members of the association and followers of the old practice.</a:t>
            </a:r>
          </a:p>
          <a:p>
            <a:pPr lvl="1"/>
            <a:r>
              <a:rPr lang="en-GB" dirty="0"/>
              <a:t>to create a viable forum for anyone who wishes to carry on old traditions and customs, as well as contribute to a understanding and interest in the Norse cultural heritage.</a:t>
            </a:r>
          </a:p>
          <a:p>
            <a:r>
              <a:rPr lang="en-GB" dirty="0"/>
              <a:t>FSN was founded with the idea of a democratic system without a religious hierarchy. The idea was that each member could participate equally. Historically there wasn`t any secret society, or grand titles and fancy positions in the faith. And we believe this is how it should be today also. </a:t>
            </a:r>
          </a:p>
          <a:p>
            <a:r>
              <a:rPr lang="en-GB" dirty="0"/>
              <a:t>The annual meeting, where all members can participate, is the top of the organization. The annual meeting lays the foundation for the following year. This is where the board and other important roles is set. The board handles the daily functions of the organization. </a:t>
            </a:r>
          </a:p>
        </p:txBody>
      </p:sp>
    </p:spTree>
    <p:extLst>
      <p:ext uri="{BB962C8B-B14F-4D97-AF65-F5344CB8AC3E}">
        <p14:creationId xmlns:p14="http://schemas.microsoft.com/office/powerpoint/2010/main" val="2050571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5ED57F-65FA-455A-88DF-D286B342006E}"/>
              </a:ext>
            </a:extLst>
          </p:cNvPr>
          <p:cNvSpPr>
            <a:spLocks noGrp="1"/>
          </p:cNvSpPr>
          <p:nvPr>
            <p:ph type="title"/>
          </p:nvPr>
        </p:nvSpPr>
        <p:spPr>
          <a:xfrm>
            <a:off x="838200" y="365125"/>
            <a:ext cx="10515600" cy="45719"/>
          </a:xfrm>
        </p:spPr>
        <p:txBody>
          <a:bodyPr>
            <a:normAutofit fontScale="90000"/>
          </a:bodyPr>
          <a:lstStyle/>
          <a:p>
            <a:r>
              <a:rPr lang="nb-NO" dirty="0"/>
              <a:t> </a:t>
            </a:r>
            <a:endParaRPr lang="en-GB" dirty="0"/>
          </a:p>
        </p:txBody>
      </p:sp>
      <p:sp>
        <p:nvSpPr>
          <p:cNvPr id="3" name="Plassholder for innhold 2">
            <a:extLst>
              <a:ext uri="{FF2B5EF4-FFF2-40B4-BE49-F238E27FC236}">
                <a16:creationId xmlns:a16="http://schemas.microsoft.com/office/drawing/2014/main" id="{6E87033A-47F2-497A-B8CC-72EA07DEB4ED}"/>
              </a:ext>
            </a:extLst>
          </p:cNvPr>
          <p:cNvSpPr>
            <a:spLocks noGrp="1"/>
          </p:cNvSpPr>
          <p:nvPr>
            <p:ph idx="1"/>
          </p:nvPr>
        </p:nvSpPr>
        <p:spPr>
          <a:xfrm>
            <a:off x="838200" y="619491"/>
            <a:ext cx="10515600" cy="5178165"/>
          </a:xfrm>
        </p:spPr>
        <p:txBody>
          <a:bodyPr/>
          <a:lstStyle/>
          <a:p>
            <a:r>
              <a:rPr lang="en-GB" dirty="0"/>
              <a:t>Since we recognise the Norwegian state as our supreme authority, and submit to its laws, we don`t need many rules. But we do have some specific to us: </a:t>
            </a:r>
          </a:p>
          <a:p>
            <a:pPr lvl="1"/>
            <a:r>
              <a:rPr lang="en-GB" dirty="0"/>
              <a:t>The main content of the pagan tradition is that every person is responsible for themselves and their actions</a:t>
            </a:r>
          </a:p>
          <a:p>
            <a:pPr lvl="1"/>
            <a:r>
              <a:rPr lang="en-GB" dirty="0"/>
              <a:t>It is allowed to holy pictures and statues of the gods and other signs of the powers, but it is not a duty to worship these.</a:t>
            </a:r>
          </a:p>
          <a:p>
            <a:pPr lvl="1"/>
            <a:r>
              <a:rPr lang="en-GB" dirty="0"/>
              <a:t>It is a bad practice to disgrace gods or other things that are holy. This means that you must show respect for the gods statues, </a:t>
            </a:r>
            <a:r>
              <a:rPr lang="en-GB" dirty="0" err="1"/>
              <a:t>hov</a:t>
            </a:r>
            <a:r>
              <a:rPr lang="en-GB" dirty="0"/>
              <a:t> and </a:t>
            </a:r>
            <a:r>
              <a:rPr lang="en-GB" dirty="0" err="1"/>
              <a:t>horg</a:t>
            </a:r>
            <a:r>
              <a:rPr lang="en-GB" dirty="0"/>
              <a:t> (places of rituals), as well as ancient monuments.</a:t>
            </a:r>
          </a:p>
          <a:p>
            <a:pPr lvl="1"/>
            <a:r>
              <a:rPr lang="en-GB" dirty="0"/>
              <a:t>It is allowed to inform others about the association and the old practice, but organized missionary is unnecessary and should not occur.</a:t>
            </a:r>
          </a:p>
          <a:p>
            <a:pPr lvl="1"/>
            <a:endParaRPr lang="en-GB" dirty="0"/>
          </a:p>
        </p:txBody>
      </p:sp>
      <p:pic>
        <p:nvPicPr>
          <p:cNvPr id="5" name="Bilde 4">
            <a:extLst>
              <a:ext uri="{FF2B5EF4-FFF2-40B4-BE49-F238E27FC236}">
                <a16:creationId xmlns:a16="http://schemas.microsoft.com/office/drawing/2014/main" id="{3B16FDF9-97F1-4AC7-BB10-2185CFDF6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808" y="4883883"/>
            <a:ext cx="1608992" cy="1608992"/>
          </a:xfrm>
          <a:prstGeom prst="rect">
            <a:avLst/>
          </a:prstGeom>
        </p:spPr>
      </p:pic>
    </p:spTree>
    <p:extLst>
      <p:ext uri="{BB962C8B-B14F-4D97-AF65-F5344CB8AC3E}">
        <p14:creationId xmlns:p14="http://schemas.microsoft.com/office/powerpoint/2010/main" val="693131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E1009B-7115-476C-9037-A2612DEA2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22" y="265967"/>
            <a:ext cx="4217377" cy="6326066"/>
          </a:xfrm>
          <a:prstGeom prst="rect">
            <a:avLst/>
          </a:prstGeom>
        </p:spPr>
      </p:pic>
      <p:pic>
        <p:nvPicPr>
          <p:cNvPr id="5" name="Bilde 4">
            <a:extLst>
              <a:ext uri="{FF2B5EF4-FFF2-40B4-BE49-F238E27FC236}">
                <a16:creationId xmlns:a16="http://schemas.microsoft.com/office/drawing/2014/main" id="{160A2893-B13A-4EDF-8EA0-F3D2E3AC5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452" y="1028700"/>
            <a:ext cx="6302326" cy="4800600"/>
          </a:xfrm>
          <a:prstGeom prst="rect">
            <a:avLst/>
          </a:prstGeom>
        </p:spPr>
      </p:pic>
    </p:spTree>
    <p:extLst>
      <p:ext uri="{BB962C8B-B14F-4D97-AF65-F5344CB8AC3E}">
        <p14:creationId xmlns:p14="http://schemas.microsoft.com/office/powerpoint/2010/main" val="209720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A713087-112B-4028-A9EC-F9BFD2722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985" y="0"/>
            <a:ext cx="4724401" cy="7874002"/>
          </a:xfrm>
          <a:prstGeom prst="rect">
            <a:avLst/>
          </a:prstGeom>
        </p:spPr>
      </p:pic>
    </p:spTree>
    <p:extLst>
      <p:ext uri="{BB962C8B-B14F-4D97-AF65-F5344CB8AC3E}">
        <p14:creationId xmlns:p14="http://schemas.microsoft.com/office/powerpoint/2010/main" val="65289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ED4B0D-43CB-4FBD-A3C2-C4143DAF9F3C}"/>
              </a:ext>
            </a:extLst>
          </p:cNvPr>
          <p:cNvSpPr>
            <a:spLocks noGrp="1"/>
          </p:cNvSpPr>
          <p:nvPr>
            <p:ph type="title"/>
          </p:nvPr>
        </p:nvSpPr>
        <p:spPr>
          <a:xfrm flipV="1">
            <a:off x="838200" y="272562"/>
            <a:ext cx="10515600" cy="92563"/>
          </a:xfrm>
        </p:spPr>
        <p:txBody>
          <a:bodyPr>
            <a:normAutofit fontScale="90000"/>
          </a:bodyPr>
          <a:lstStyle/>
          <a:p>
            <a:r>
              <a:rPr lang="nb-NO" dirty="0"/>
              <a:t> </a:t>
            </a:r>
            <a:endParaRPr lang="en-GB" dirty="0"/>
          </a:p>
        </p:txBody>
      </p:sp>
      <p:sp>
        <p:nvSpPr>
          <p:cNvPr id="3" name="Plassholder for innhold 2">
            <a:extLst>
              <a:ext uri="{FF2B5EF4-FFF2-40B4-BE49-F238E27FC236}">
                <a16:creationId xmlns:a16="http://schemas.microsoft.com/office/drawing/2014/main" id="{11EDFE7B-2231-4036-8F08-3CDD14A132EA}"/>
              </a:ext>
            </a:extLst>
          </p:cNvPr>
          <p:cNvSpPr>
            <a:spLocks noGrp="1"/>
          </p:cNvSpPr>
          <p:nvPr>
            <p:ph idx="1"/>
          </p:nvPr>
        </p:nvSpPr>
        <p:spPr>
          <a:xfrm>
            <a:off x="838200" y="1301262"/>
            <a:ext cx="10515600" cy="5161083"/>
          </a:xfrm>
        </p:spPr>
        <p:txBody>
          <a:bodyPr/>
          <a:lstStyle/>
          <a:p>
            <a:r>
              <a:rPr lang="en-GB" dirty="0"/>
              <a:t>We`re a non-political society. But Sometimes we have to engage anyways. </a:t>
            </a:r>
            <a:r>
              <a:rPr lang="en-GB" dirty="0" err="1"/>
              <a:t>Ranheim</a:t>
            </a:r>
            <a:r>
              <a:rPr lang="en-GB" dirty="0"/>
              <a:t> </a:t>
            </a:r>
            <a:r>
              <a:rPr lang="en-GB" dirty="0" err="1"/>
              <a:t>ve</a:t>
            </a:r>
            <a:r>
              <a:rPr lang="en-GB" dirty="0"/>
              <a:t> was one of those cases. In Trondheim there was discovered a holy place from the Iron age during a build of residential homes. This was the only one of its kind found in Scandinavia. The government excavated it, and then claimed it could not be protected as a ancient monument since it was already disturbed. We think they broke the law that says cult places older than the year 1537 is automatically protected. We reported it as a misconduct by the Directorate of Cultural Heritage. They sadly didn`t agree. </a:t>
            </a:r>
          </a:p>
        </p:txBody>
      </p:sp>
    </p:spTree>
    <p:extLst>
      <p:ext uri="{BB962C8B-B14F-4D97-AF65-F5344CB8AC3E}">
        <p14:creationId xmlns:p14="http://schemas.microsoft.com/office/powerpoint/2010/main" val="176831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F49300D-9E08-48D6-811F-C7973FE119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93531" y="99907"/>
            <a:ext cx="9750669" cy="6382646"/>
          </a:xfrm>
          <a:prstGeom prst="rect">
            <a:avLst/>
          </a:prstGeom>
        </p:spPr>
      </p:pic>
    </p:spTree>
    <p:extLst>
      <p:ext uri="{BB962C8B-B14F-4D97-AF65-F5344CB8AC3E}">
        <p14:creationId xmlns:p14="http://schemas.microsoft.com/office/powerpoint/2010/main" val="3605094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67FEF16-91A6-48A8-BFD2-EBB6222FFD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22757489"/>
      </p:ext>
    </p:extLst>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939</TotalTime>
  <Words>968</Words>
  <Application>Microsoft Office PowerPoint</Application>
  <PresentationFormat>Widescreen</PresentationFormat>
  <Paragraphs>44</Paragraphs>
  <Slides>17</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vt:i4>
      </vt:variant>
    </vt:vector>
  </HeadingPairs>
  <TitlesOfParts>
    <vt:vector size="22" baseType="lpstr">
      <vt:lpstr>Arial</vt:lpstr>
      <vt:lpstr>Calibri</vt:lpstr>
      <vt:lpstr>Calibri Light</vt:lpstr>
      <vt:lpstr>Times New Roman</vt:lpstr>
      <vt:lpstr>Office Theme</vt:lpstr>
      <vt:lpstr>Forn Sed Norge</vt:lpstr>
      <vt:lpstr>About Forn Sed Norge</vt:lpstr>
      <vt:lpstr> </vt:lpstr>
      <vt:lpstr> </vt:lpstr>
      <vt:lpstr>PowerPoint-presentasjon</vt:lpstr>
      <vt:lpstr>PowerPoint-presentasjon</vt:lpstr>
      <vt:lpstr> </vt:lpstr>
      <vt:lpstr>PowerPoint-presentasjon</vt:lpstr>
      <vt:lpstr>PowerPoint-presentasjon</vt:lpstr>
      <vt:lpstr>What do we believe in?</vt:lpstr>
      <vt:lpstr>PowerPoint-presentasjon</vt:lpstr>
      <vt:lpstr>What do we offer our members?</vt:lpstr>
      <vt:lpstr>PowerPoint-presentasjon</vt:lpstr>
      <vt:lpstr> </vt:lpstr>
      <vt:lpstr>Our (other) challenges</vt:lpstr>
      <vt:lpstr>What`s new?</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Forn Sed Norge</dc:title>
  <dc:creator>Skade</dc:creator>
  <cp:lastModifiedBy>Skade Villtokt</cp:lastModifiedBy>
  <cp:revision>76</cp:revision>
  <dcterms:created xsi:type="dcterms:W3CDTF">2018-04-06T16:39:23Z</dcterms:created>
  <dcterms:modified xsi:type="dcterms:W3CDTF">2018-04-13T18:17:58Z</dcterms:modified>
</cp:coreProperties>
</file>